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Lexend ExtraBold"/>
      <p:bold r:id="rId28"/>
    </p:embeddedFont>
    <p:embeddedFont>
      <p:font typeface="Arimo"/>
      <p:regular r:id="rId29"/>
      <p:bold r:id="rId30"/>
      <p:italic r:id="rId31"/>
      <p:boldItalic r:id="rId32"/>
    </p:embeddedFont>
    <p:embeddedFont>
      <p:font typeface="Montserrat Black"/>
      <p:bold r:id="rId33"/>
      <p:boldItalic r:id="rId34"/>
    </p:embeddedFont>
    <p:embeddedFont>
      <p:font typeface="Lexend"/>
      <p:regular r:id="rId35"/>
      <p:bold r:id="rId36"/>
    </p:embeddedFont>
    <p:embeddedFont>
      <p:font typeface="Montserrat ExtraBold"/>
      <p:bold r:id="rId37"/>
      <p:boldItalic r:id="rId38"/>
    </p:embeddedFont>
    <p:embeddedFont>
      <p:font typeface="Lexend Black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LexendExtraBold-bold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rim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rimo-italic.fntdata"/><Relationship Id="rId30" Type="http://schemas.openxmlformats.org/officeDocument/2006/relationships/font" Target="fonts/Arimo-bold.fntdata"/><Relationship Id="rId11" Type="http://schemas.openxmlformats.org/officeDocument/2006/relationships/slide" Target="slides/slide7.xml"/><Relationship Id="rId33" Type="http://schemas.openxmlformats.org/officeDocument/2006/relationships/font" Target="fonts/MontserratBlack-bold.fntdata"/><Relationship Id="rId10" Type="http://schemas.openxmlformats.org/officeDocument/2006/relationships/slide" Target="slides/slide6.xml"/><Relationship Id="rId32" Type="http://schemas.openxmlformats.org/officeDocument/2006/relationships/font" Target="fonts/Arimo-boldItalic.fntdata"/><Relationship Id="rId13" Type="http://schemas.openxmlformats.org/officeDocument/2006/relationships/slide" Target="slides/slide9.xml"/><Relationship Id="rId35" Type="http://schemas.openxmlformats.org/officeDocument/2006/relationships/font" Target="fonts/Lexend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Black-bold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ExtraBold-bold.fntdata"/><Relationship Id="rId14" Type="http://schemas.openxmlformats.org/officeDocument/2006/relationships/slide" Target="slides/slide10.xml"/><Relationship Id="rId36" Type="http://schemas.openxmlformats.org/officeDocument/2006/relationships/font" Target="fonts/Lexend-bold.fntdata"/><Relationship Id="rId17" Type="http://schemas.openxmlformats.org/officeDocument/2006/relationships/slide" Target="slides/slide13.xml"/><Relationship Id="rId39" Type="http://schemas.openxmlformats.org/officeDocument/2006/relationships/font" Target="fonts/LexendBlack-bold.fntdata"/><Relationship Id="rId16" Type="http://schemas.openxmlformats.org/officeDocument/2006/relationships/slide" Target="slides/slide12.xml"/><Relationship Id="rId38" Type="http://schemas.openxmlformats.org/officeDocument/2006/relationships/font" Target="fonts/MontserratExtraBold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30bcbbe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g2030bcbbee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50.png"/><Relationship Id="rId6" Type="http://schemas.openxmlformats.org/officeDocument/2006/relationships/image" Target="../media/image24.jpg"/><Relationship Id="rId7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1.jpg"/><Relationship Id="rId5" Type="http://schemas.openxmlformats.org/officeDocument/2006/relationships/image" Target="../media/image29.jpg"/><Relationship Id="rId6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3.jpg"/><Relationship Id="rId5" Type="http://schemas.openxmlformats.org/officeDocument/2006/relationships/image" Target="../media/image45.jpg"/><Relationship Id="rId6" Type="http://schemas.openxmlformats.org/officeDocument/2006/relationships/image" Target="../media/image48.jpg"/><Relationship Id="rId7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47.jpg"/><Relationship Id="rId5" Type="http://schemas.openxmlformats.org/officeDocument/2006/relationships/image" Target="../media/image31.jpg"/><Relationship Id="rId6" Type="http://schemas.openxmlformats.org/officeDocument/2006/relationships/image" Target="../media/image5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30.jpg"/><Relationship Id="rId5" Type="http://schemas.openxmlformats.org/officeDocument/2006/relationships/image" Target="../media/image38.jpg"/><Relationship Id="rId6" Type="http://schemas.openxmlformats.org/officeDocument/2006/relationships/image" Target="../media/image26.jpg"/><Relationship Id="rId7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40.jpg"/><Relationship Id="rId5" Type="http://schemas.openxmlformats.org/officeDocument/2006/relationships/image" Target="../media/image39.jpg"/><Relationship Id="rId6" Type="http://schemas.openxmlformats.org/officeDocument/2006/relationships/image" Target="../media/image36.jpg"/><Relationship Id="rId7" Type="http://schemas.openxmlformats.org/officeDocument/2006/relationships/image" Target="../media/image32.jpg"/><Relationship Id="rId8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4.jpg"/><Relationship Id="rId5" Type="http://schemas.openxmlformats.org/officeDocument/2006/relationships/image" Target="../media/image14.jpg"/><Relationship Id="rId6" Type="http://schemas.openxmlformats.org/officeDocument/2006/relationships/image" Target="../media/image5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51.jpg"/><Relationship Id="rId5" Type="http://schemas.openxmlformats.org/officeDocument/2006/relationships/image" Target="../media/image41.jpg"/><Relationship Id="rId6" Type="http://schemas.openxmlformats.org/officeDocument/2006/relationships/image" Target="../media/image5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56.jpg"/><Relationship Id="rId5" Type="http://schemas.openxmlformats.org/officeDocument/2006/relationships/image" Target="../media/image4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Relationship Id="rId6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12.jpg"/><Relationship Id="rId6" Type="http://schemas.openxmlformats.org/officeDocument/2006/relationships/image" Target="../media/image25.jpg"/><Relationship Id="rId7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0.jpg"/><Relationship Id="rId5" Type="http://schemas.openxmlformats.org/officeDocument/2006/relationships/image" Target="../media/image20.jpg"/><Relationship Id="rId6" Type="http://schemas.openxmlformats.org/officeDocument/2006/relationships/image" Target="../media/image14.jpg"/><Relationship Id="rId7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7.jpg"/><Relationship Id="rId5" Type="http://schemas.openxmlformats.org/officeDocument/2006/relationships/image" Target="../media/image9.jpg"/><Relationship Id="rId6" Type="http://schemas.openxmlformats.org/officeDocument/2006/relationships/image" Target="../media/image16.jpg"/><Relationship Id="rId7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418733" y="2842457"/>
            <a:ext cx="11577323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ontserrat Black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COMISIONES PERMANENTES </a:t>
            </a:r>
            <a:endParaRPr b="0" i="0" sz="54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844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-85075" y="763763"/>
            <a:ext cx="5866800" cy="18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23850" lvl="0" marL="45720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 ExtraBold"/>
              <a:buChar char="➔"/>
            </a:pPr>
            <a:r>
              <a:rPr lang="es-ES" sz="15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APROBACIÓN DE LA REFORMA PRESUPUESTARIA DEL GAD MUNICIPAL EJERCICIO ECONÓMICO 2023.</a:t>
            </a:r>
            <a:endParaRPr sz="15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-323850" lvl="0" marL="4572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 ExtraBold"/>
              <a:buChar char="➔"/>
            </a:pPr>
            <a:r>
              <a:rPr lang="es-ES" sz="15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APROBACIÓN DEL PRESUPUESTO DEL EJERCICIO ECONÓMICO 2024</a:t>
            </a:r>
            <a:endParaRPr sz="15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 ExtraBold"/>
              <a:buChar char="➔"/>
            </a:pPr>
            <a:r>
              <a:rPr lang="es-ES" sz="15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APROBACIÓN DEL POA 2023 Y DEL 2024</a:t>
            </a:r>
            <a:endParaRPr sz="3300">
              <a:solidFill>
                <a:srgbClr val="FFFF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b="-1138" l="0" r="6015" t="1"/>
          <a:stretch/>
        </p:blipFill>
        <p:spPr>
          <a:xfrm>
            <a:off x="0" y="2998602"/>
            <a:ext cx="4661514" cy="3762326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5">
            <a:alphaModFix/>
          </a:blip>
          <a:srcRect b="10762" l="0" r="0" t="3463"/>
          <a:stretch/>
        </p:blipFill>
        <p:spPr>
          <a:xfrm>
            <a:off x="5998551" y="-228440"/>
            <a:ext cx="6131384" cy="352697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6">
            <a:alphaModFix/>
          </a:blip>
          <a:srcRect b="8099" l="0" r="15217" t="6750"/>
          <a:stretch/>
        </p:blipFill>
        <p:spPr>
          <a:xfrm>
            <a:off x="7228114" y="3033649"/>
            <a:ext cx="4901821" cy="369222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7">
            <a:alphaModFix/>
          </a:blip>
          <a:srcRect b="0" l="0" r="0" t="14546"/>
          <a:stretch/>
        </p:blipFill>
        <p:spPr>
          <a:xfrm>
            <a:off x="4469805" y="2998607"/>
            <a:ext cx="2934347" cy="3722913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3"/>
          <p:cNvSpPr txBox="1"/>
          <p:nvPr/>
        </p:nvSpPr>
        <p:spPr>
          <a:xfrm>
            <a:off x="0" y="-228450"/>
            <a:ext cx="6532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COMISION DE PLANIFICACION </a:t>
            </a:r>
            <a:endParaRPr sz="29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 PRESUPUESTO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8440"/>
            <a:ext cx="12192000" cy="70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/>
          <p:nvPr/>
        </p:nvSpPr>
        <p:spPr>
          <a:xfrm>
            <a:off x="-645236" y="-54945"/>
            <a:ext cx="717758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ES" sz="3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COMISIÓN DE EQUIDAD DE GÉNERO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ES" sz="3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ES" sz="3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PARTICIPACIÓN CIUDADANA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4">
            <a:alphaModFix/>
          </a:blip>
          <a:srcRect b="10530" l="0" r="0" t="20121"/>
          <a:stretch/>
        </p:blipFill>
        <p:spPr>
          <a:xfrm>
            <a:off x="6691745" y="-139849"/>
            <a:ext cx="5458561" cy="2954918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5">
            <a:alphaModFix/>
          </a:blip>
          <a:srcRect b="9131" l="0" r="0" t="11198"/>
          <a:stretch/>
        </p:blipFill>
        <p:spPr>
          <a:xfrm>
            <a:off x="117699" y="3435927"/>
            <a:ext cx="6574046" cy="3354013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24"/>
          <p:cNvSpPr/>
          <p:nvPr/>
        </p:nvSpPr>
        <p:spPr>
          <a:xfrm>
            <a:off x="0" y="2183443"/>
            <a:ext cx="6691745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0" i="0" lang="es-ES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Aprobación de Ordenanza.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0" i="0" lang="es-ES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Delegado del Municipio y preside la Mesa Sectorial de Servicios Públicos.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6">
            <a:alphaModFix/>
          </a:blip>
          <a:srcRect b="24623" l="0" r="0" t="17740"/>
          <a:stretch/>
        </p:blipFill>
        <p:spPr>
          <a:xfrm>
            <a:off x="6691745" y="2601734"/>
            <a:ext cx="5458561" cy="4194808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844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/>
          <p:nvPr/>
        </p:nvSpPr>
        <p:spPr>
          <a:xfrm>
            <a:off x="2748388" y="381000"/>
            <a:ext cx="94436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SEGURIDAD CIUDADANA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 rotWithShape="1">
          <a:blip r:embed="rId4">
            <a:alphaModFix/>
          </a:blip>
          <a:srcRect b="0" l="6319" r="3548" t="0"/>
          <a:stretch/>
        </p:blipFill>
        <p:spPr>
          <a:xfrm>
            <a:off x="0" y="1699973"/>
            <a:ext cx="5802086" cy="4827939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5">
            <a:alphaModFix/>
          </a:blip>
          <a:srcRect b="0" l="0" r="0" t="25467"/>
          <a:stretch/>
        </p:blipFill>
        <p:spPr>
          <a:xfrm>
            <a:off x="4324078" y="1699973"/>
            <a:ext cx="3643699" cy="4827939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89" name="Google Shape;189;p25"/>
          <p:cNvPicPr preferRelativeResize="0"/>
          <p:nvPr/>
        </p:nvPicPr>
        <p:blipFill rotWithShape="1">
          <a:blip r:embed="rId6">
            <a:alphaModFix/>
          </a:blip>
          <a:srcRect b="0" l="7297" r="16562" t="0"/>
          <a:stretch/>
        </p:blipFill>
        <p:spPr>
          <a:xfrm>
            <a:off x="7224121" y="1699972"/>
            <a:ext cx="4892935" cy="4819687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/>
          <p:nvPr/>
        </p:nvSpPr>
        <p:spPr>
          <a:xfrm>
            <a:off x="53271" y="131908"/>
            <a:ext cx="11146402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COMISIÓN DE FISCALIZACIÓN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 </a:t>
            </a:r>
            <a:endParaRPr b="1" i="0" sz="32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ORDENAMIENTO TERRITORIAL</a:t>
            </a:r>
            <a:endParaRPr b="1" i="0" sz="32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b="0" l="0" r="0" t="8396"/>
          <a:stretch/>
        </p:blipFill>
        <p:spPr>
          <a:xfrm>
            <a:off x="7039778" y="0"/>
            <a:ext cx="5152222" cy="345589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5">
            <a:alphaModFix/>
          </a:blip>
          <a:srcRect b="9791" l="15244" r="0" t="21681"/>
          <a:stretch/>
        </p:blipFill>
        <p:spPr>
          <a:xfrm>
            <a:off x="4846786" y="3403480"/>
            <a:ext cx="2906906" cy="334293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6">
            <a:alphaModFix/>
          </a:blip>
          <a:srcRect b="34489" l="-167" r="167" t="11046"/>
          <a:stretch/>
        </p:blipFill>
        <p:spPr>
          <a:xfrm>
            <a:off x="127275" y="3409124"/>
            <a:ext cx="4749248" cy="333728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7">
            <a:alphaModFix/>
          </a:blip>
          <a:srcRect b="0" l="19003" r="6367" t="22482"/>
          <a:stretch/>
        </p:blipFill>
        <p:spPr>
          <a:xfrm>
            <a:off x="7800822" y="3409124"/>
            <a:ext cx="4283862" cy="333728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p26"/>
          <p:cNvSpPr/>
          <p:nvPr/>
        </p:nvSpPr>
        <p:spPr>
          <a:xfrm>
            <a:off x="180546" y="1925809"/>
            <a:ext cx="11146402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1" i="0" lang="es-ES" sz="26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+ 120</a:t>
            </a:r>
            <a:r>
              <a:rPr b="1" i="0" lang="es-ES" sz="2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Legalización de tierras por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bienes mostrenco , particiones, </a:t>
            </a:r>
            <a:endParaRPr b="1" i="0" sz="24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uso de suelo, etc.</a:t>
            </a:r>
            <a:endParaRPr b="1" i="0" sz="24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/>
          <p:nvPr/>
        </p:nvSpPr>
        <p:spPr>
          <a:xfrm>
            <a:off x="614145" y="77118"/>
            <a:ext cx="661946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ES" sz="3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COMISIÓN DE DESARROLLO ECONÓMICO, PRODUCTIVO, TURÍSTICO</a:t>
            </a:r>
            <a:endParaRPr b="0" i="0" sz="3200" u="none" cap="none" strike="noStrike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 rotWithShape="1">
          <a:blip r:embed="rId4">
            <a:alphaModFix/>
          </a:blip>
          <a:srcRect b="26887" l="0" r="0" t="29872"/>
          <a:stretch/>
        </p:blipFill>
        <p:spPr>
          <a:xfrm>
            <a:off x="7337291" y="77118"/>
            <a:ext cx="4751032" cy="310974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8" name="Google Shape;208;p27"/>
          <p:cNvPicPr preferRelativeResize="0"/>
          <p:nvPr/>
        </p:nvPicPr>
        <p:blipFill rotWithShape="1">
          <a:blip r:embed="rId5">
            <a:alphaModFix/>
          </a:blip>
          <a:srcRect b="0" l="5579" r="0" t="3127"/>
          <a:stretch/>
        </p:blipFill>
        <p:spPr>
          <a:xfrm>
            <a:off x="6239238" y="2984610"/>
            <a:ext cx="5849085" cy="377974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6">
            <a:alphaModFix/>
          </a:blip>
          <a:srcRect b="2688" l="0" r="0" t="-1"/>
          <a:stretch/>
        </p:blipFill>
        <p:spPr>
          <a:xfrm>
            <a:off x="74207" y="2981148"/>
            <a:ext cx="6217764" cy="3783209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0" name="Google Shape;210;p27"/>
          <p:cNvSpPr/>
          <p:nvPr/>
        </p:nvSpPr>
        <p:spPr>
          <a:xfrm>
            <a:off x="74207" y="1582678"/>
            <a:ext cx="7419669" cy="1244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0" i="0" lang="es-ES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Ferias de emprendimiento.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0" i="0" lang="es-ES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Apoyo a los Agricultores.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⮚"/>
            </a:pPr>
            <a:r>
              <a:rPr b="0" i="0" lang="es-ES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Fortalecer el t</a:t>
            </a:r>
            <a:r>
              <a:rPr lang="es-ES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urismo de nuestro </a:t>
            </a:r>
            <a:r>
              <a:rPr lang="es-ES" sz="2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cantón</a:t>
            </a:r>
            <a:endParaRPr b="0" i="0" sz="24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/>
          <p:nvPr/>
        </p:nvSpPr>
        <p:spPr>
          <a:xfrm>
            <a:off x="-162920" y="0"/>
            <a:ext cx="66195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s-ES" sz="3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COMISIÓN DE INFRAESTRUCTURA Y SERVICIOS PÚBLICOS</a:t>
            </a:r>
            <a:endParaRPr b="0" i="0" sz="3200" u="none" cap="none" strike="noStrike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4">
            <a:alphaModFix/>
          </a:blip>
          <a:srcRect b="24458" l="3955" r="1985" t="19597"/>
          <a:stretch/>
        </p:blipFill>
        <p:spPr>
          <a:xfrm>
            <a:off x="6569490" y="0"/>
            <a:ext cx="5589544" cy="312710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5">
            <a:alphaModFix/>
          </a:blip>
          <a:srcRect b="6373" l="5705" r="15387" t="14349"/>
          <a:stretch/>
        </p:blipFill>
        <p:spPr>
          <a:xfrm>
            <a:off x="98248" y="3242391"/>
            <a:ext cx="4416359" cy="352718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p28"/>
          <p:cNvPicPr preferRelativeResize="0"/>
          <p:nvPr/>
        </p:nvPicPr>
        <p:blipFill rotWithShape="1">
          <a:blip r:embed="rId6">
            <a:alphaModFix/>
          </a:blip>
          <a:srcRect b="34299" l="17144" r="0" t="0"/>
          <a:stretch/>
        </p:blipFill>
        <p:spPr>
          <a:xfrm>
            <a:off x="4612850" y="3226950"/>
            <a:ext cx="4200376" cy="354262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p28"/>
          <p:cNvPicPr preferRelativeResize="0"/>
          <p:nvPr/>
        </p:nvPicPr>
        <p:blipFill rotWithShape="1">
          <a:blip r:embed="rId7">
            <a:alphaModFix/>
          </a:blip>
          <a:srcRect b="0" l="38401" r="5456" t="0"/>
          <a:stretch/>
        </p:blipFill>
        <p:spPr>
          <a:xfrm>
            <a:off x="8911474" y="3237550"/>
            <a:ext cx="3247549" cy="353202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1" name="Google Shape;221;p28"/>
          <p:cNvSpPr/>
          <p:nvPr/>
        </p:nvSpPr>
        <p:spPr>
          <a:xfrm>
            <a:off x="98248" y="1452431"/>
            <a:ext cx="66195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Noto Sans Symbols"/>
              <a:buChar char="⮚"/>
            </a:pPr>
            <a:r>
              <a:rPr b="0" i="0" lang="es-ES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Socialización legalización de cementerio para recinto aguas frías.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Noto Sans Symbols"/>
              <a:buChar char="⮚"/>
            </a:pPr>
            <a:r>
              <a:rPr b="0" i="0" lang="es-ES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Inspección tratamiento de agua del sector 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Ignacio.</a:t>
            </a:r>
            <a:endParaRPr b="0" i="0" sz="2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890812" y="2962200"/>
            <a:ext cx="10410376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ontserrat Black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CUMPLIMIENTO </a:t>
            </a:r>
            <a:endParaRPr b="0" i="0" sz="54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ontserrat Black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DEL PLAN DE TRABAJO </a:t>
            </a:r>
            <a:endParaRPr b="0" i="0" sz="54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>
            <a:off x="464092" y="4358738"/>
            <a:ext cx="11727908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Noto Sans Symbols"/>
              <a:buChar char="⮚"/>
            </a:pPr>
            <a:r>
              <a:rPr b="0" i="0" lang="es-ES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Transparencia -Medios de comunicación.</a:t>
            </a:r>
            <a:endParaRPr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Noto Sans Symbols"/>
              <a:buChar char="⮚"/>
            </a:pPr>
            <a:r>
              <a:rPr b="0" i="0" lang="es-ES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Mejoramiento de Obras de Infraestructura. </a:t>
            </a:r>
            <a:endParaRPr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Noto Sans Symbols"/>
              <a:buChar char="⮚"/>
            </a:pPr>
            <a:r>
              <a:rPr b="0" i="0" lang="es-ES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Mantenimiento a los servicios Públicos. </a:t>
            </a:r>
            <a:endParaRPr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Noto Sans Symbols"/>
              <a:buChar char="⮚"/>
            </a:pPr>
            <a:r>
              <a:rPr b="0" i="0" lang="es-ES" sz="3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Participación Ciudadana.</a:t>
            </a:r>
            <a:endParaRPr b="0" i="0" sz="36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 rotWithShape="1">
          <a:blip r:embed="rId4">
            <a:alphaModFix/>
          </a:blip>
          <a:srcRect b="5466" l="14047" r="8719" t="28360"/>
          <a:stretch/>
        </p:blipFill>
        <p:spPr>
          <a:xfrm>
            <a:off x="110836" y="3084020"/>
            <a:ext cx="5985164" cy="3773978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5">
            <a:alphaModFix/>
          </a:blip>
          <a:srcRect b="8957" l="37700" r="4412" t="35771"/>
          <a:stretch/>
        </p:blipFill>
        <p:spPr>
          <a:xfrm>
            <a:off x="6206836" y="3084021"/>
            <a:ext cx="5874329" cy="3773978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6">
            <a:alphaModFix/>
          </a:blip>
          <a:srcRect b="11109" l="5394" r="0" t="16077"/>
          <a:stretch/>
        </p:blipFill>
        <p:spPr>
          <a:xfrm>
            <a:off x="5844573" y="99752"/>
            <a:ext cx="6236592" cy="319921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7">
            <a:alphaModFix/>
          </a:blip>
          <a:srcRect b="11017" l="0" r="7081" t="13483"/>
          <a:stretch/>
        </p:blipFill>
        <p:spPr>
          <a:xfrm>
            <a:off x="2904998" y="99749"/>
            <a:ext cx="2953016" cy="319921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31"/>
          <p:cNvPicPr preferRelativeResize="0"/>
          <p:nvPr/>
        </p:nvPicPr>
        <p:blipFill rotWithShape="1">
          <a:blip r:embed="rId8">
            <a:alphaModFix/>
          </a:blip>
          <a:srcRect b="14827" l="0" r="0" t="9661"/>
          <a:stretch/>
        </p:blipFill>
        <p:spPr>
          <a:xfrm>
            <a:off x="85427" y="99749"/>
            <a:ext cx="2803256" cy="3273200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>
            <p:ph type="title"/>
          </p:nvPr>
        </p:nvSpPr>
        <p:spPr>
          <a:xfrm>
            <a:off x="1779093" y="845952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793"/>
              <a:buFont typeface="Montserrat Black"/>
              <a:buNone/>
            </a:pPr>
            <a:r>
              <a:rPr b="1" lang="es-ES" sz="46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BASE LEGAL</a:t>
            </a:r>
            <a:endParaRPr b="1" sz="46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793"/>
              <a:buFont typeface="Montserrat Black"/>
              <a:buNone/>
            </a:pPr>
            <a:r>
              <a:rPr b="1" lang="es-ES" sz="4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RENDICIÓN</a:t>
            </a:r>
            <a:r>
              <a:rPr b="1" lang="es-ES" sz="4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DE CUENTAS</a:t>
            </a:r>
            <a:endParaRPr b="1" sz="46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0" y="1577693"/>
            <a:ext cx="12192000" cy="71919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-359125" y="1922950"/>
            <a:ext cx="12504000" cy="4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FFF00"/>
                </a:solidFill>
                <a:latin typeface="Lexend"/>
                <a:ea typeface="Lexend"/>
                <a:cs typeface="Lexend"/>
                <a:sym typeface="Lexend"/>
              </a:rPr>
              <a:t>ARTÍCULO 204 DE LA CONSTITUCIÓN DE LA REPÚBLICA DEL ECUADOR </a:t>
            </a:r>
            <a:endParaRPr b="1"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EL PUEBLO ES EL MANDANTE Y PRIMER FISCALIZADOR DEL PODER PÚBLICO, EN EJERCICIO DE SU DERECHO A LA PARTICIPACIÓN.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06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Nunito"/>
              <a:buChar char="●"/>
            </a:pPr>
            <a:r>
              <a:rPr b="1" lang="es-ES" sz="2000">
                <a:solidFill>
                  <a:srgbClr val="FFFF00"/>
                </a:solidFill>
                <a:latin typeface="Lexend"/>
                <a:ea typeface="Lexend"/>
                <a:cs typeface="Lexend"/>
                <a:sym typeface="Lexend"/>
              </a:rPr>
              <a:t>ARTÍCULO 92 DE LA LEY ORGÁNICA DE PARTICIPACIÓN CIUDADANA "LAS AUTORIDADES ELEGIDAS POR VOTACIÓN POPULAR ESTÁN OBLIGADAS A RENDIR CUENTAS, </a:t>
            </a:r>
            <a:r>
              <a:rPr b="1" lang="es-ES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SEGÚN EL CASO, PRINCIPALMENTE SOBRE: 1. PROPUESTA O PLAN DE TRABAJO PLANTEADOS FORMALMENTE ANTES DE LA CAMPAÑA ELECTORAL; 2. PLANES ESTRATÉGICOS, PROGRAMAS, PROYECTOS Y PLANES OPERATIVOS ANUALES; 3. PRESUPUESTO GENERAL Y PRESUPUESTO PARTICIPATIVO; 4. PROPUESTAS, ACCIONES DE LEGISLACIÓN, FISCALIZACIÓN Y POLÍTICAS PÚBLICAS; O, 5. PROPUESTAS Y ACCIONES SOBRE LAS DELEGACIONES REALIZADAS A NIVEL LOCAL, NACIONAL E INTERNACIONAL".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844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4">
            <a:alphaModFix/>
          </a:blip>
          <a:srcRect b="14383" l="12950" r="-315" t="0"/>
          <a:stretch/>
        </p:blipFill>
        <p:spPr>
          <a:xfrm>
            <a:off x="0" y="-228440"/>
            <a:ext cx="5213422" cy="6812120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5">
            <a:alphaModFix/>
          </a:blip>
          <a:srcRect b="9964" l="12135" r="9739" t="11442"/>
          <a:stretch/>
        </p:blipFill>
        <p:spPr>
          <a:xfrm>
            <a:off x="5304190" y="2481943"/>
            <a:ext cx="6887809" cy="4101737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6">
            <a:alphaModFix/>
          </a:blip>
          <a:srcRect b="25118" l="0" r="0" t="16858"/>
          <a:stretch/>
        </p:blipFill>
        <p:spPr>
          <a:xfrm>
            <a:off x="5259092" y="-228439"/>
            <a:ext cx="6932908" cy="303695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3756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 rotWithShape="1">
          <a:blip r:embed="rId4">
            <a:alphaModFix/>
          </a:blip>
          <a:srcRect b="4600" l="29522" r="0" t="28071"/>
          <a:stretch/>
        </p:blipFill>
        <p:spPr>
          <a:xfrm>
            <a:off x="6865257" y="-93548"/>
            <a:ext cx="5326743" cy="6784962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5">
            <a:alphaModFix/>
          </a:blip>
          <a:srcRect b="0" l="0" r="0" t="35285"/>
          <a:stretch/>
        </p:blipFill>
        <p:spPr>
          <a:xfrm>
            <a:off x="0" y="-137566"/>
            <a:ext cx="6864760" cy="296091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33"/>
          <p:cNvPicPr preferRelativeResize="0"/>
          <p:nvPr/>
        </p:nvPicPr>
        <p:blipFill rotWithShape="1">
          <a:blip r:embed="rId6">
            <a:alphaModFix/>
          </a:blip>
          <a:srcRect b="1300" l="233" r="-231" t="12965"/>
          <a:stretch/>
        </p:blipFill>
        <p:spPr>
          <a:xfrm>
            <a:off x="0" y="2743200"/>
            <a:ext cx="6864760" cy="392269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4136" y="-155986"/>
            <a:ext cx="5377864" cy="701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 rotWithShape="1">
          <a:blip r:embed="rId5">
            <a:alphaModFix/>
          </a:blip>
          <a:srcRect b="27556" l="0" r="0" t="14782"/>
          <a:stretch/>
        </p:blipFill>
        <p:spPr>
          <a:xfrm>
            <a:off x="8279139" y="5307605"/>
            <a:ext cx="2447859" cy="141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5">
            <a:alphaModFix/>
          </a:blip>
          <a:srcRect b="85294" l="0" r="50850" t="0"/>
          <a:stretch/>
        </p:blipFill>
        <p:spPr>
          <a:xfrm>
            <a:off x="6814136" y="5307606"/>
            <a:ext cx="1629751" cy="141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5">
            <a:alphaModFix/>
          </a:blip>
          <a:srcRect b="85294" l="0" r="50850" t="0"/>
          <a:stretch/>
        </p:blipFill>
        <p:spPr>
          <a:xfrm>
            <a:off x="10562249" y="5307605"/>
            <a:ext cx="1629751" cy="141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4"/>
          <p:cNvSpPr/>
          <p:nvPr/>
        </p:nvSpPr>
        <p:spPr>
          <a:xfrm>
            <a:off x="225527" y="430306"/>
            <a:ext cx="4474810" cy="326167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225528" y="6121100"/>
            <a:ext cx="4830566" cy="344245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189797" y="374999"/>
            <a:ext cx="6363083" cy="62170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FF"/>
                </a:solidFill>
                <a:latin typeface="Lexend"/>
                <a:ea typeface="Lexend"/>
                <a:cs typeface="Lexend"/>
                <a:sym typeface="Lexend"/>
              </a:rPr>
              <a:t>Queridos habitantes de Mocache.</a:t>
            </a:r>
            <a:endParaRPr b="1" i="0" sz="2000" u="none" cap="none" strike="noStrike">
              <a:solidFill>
                <a:srgbClr val="0000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Hoy, al cumplirse un año de nuestra gestión, quiero expresar mi más profundo agradecimiento por la confianza que han depositado en mí como su vicealcalde. </a:t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Este primer año ha sido una experiencia enriquecedora y llena de retos, y estoy sumamente optimista que vendrán mejores cosas para el cantón.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Seguiremos trabajando incansablemente por el bienestar de nuestra comunidad, y cada pequeño avance será el reflejo del esfuerzo colectivo de nuestro querido pueblo.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Reafirmo mi compromiso de integridad, dedicación y transparencia. No defraudaré el encargo que me han confiado. Mi querido Mocache merece lo mejor, y seguiré esforzándome para cumplir con las expectativas y necesidades de todos nuestros ciudadanos.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Juntos, seguiremos construyendo un futuro próspero y lleno de oportunidades para todos.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0000FF"/>
                </a:solidFill>
                <a:latin typeface="Lexend"/>
                <a:ea typeface="Lexend"/>
                <a:cs typeface="Lexend"/>
                <a:sym typeface="Lexend"/>
              </a:rPr>
              <a:t>Con sincera gratitud y compromiso.</a:t>
            </a:r>
            <a:endParaRPr b="1" i="0" sz="2000" u="none" cap="none" strike="noStrike">
              <a:solidFill>
                <a:srgbClr val="0000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>
            <a:off x="4661366" y="3242439"/>
            <a:ext cx="3991002" cy="751726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5"/>
          <p:cNvSpPr/>
          <p:nvPr/>
        </p:nvSpPr>
        <p:spPr>
          <a:xfrm>
            <a:off x="749581" y="2356998"/>
            <a:ext cx="9391687" cy="990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s-ES" sz="60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RENDICIÓN DE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2718345" y="3169039"/>
            <a:ext cx="4194650" cy="45719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5"/>
          <p:cNvSpPr/>
          <p:nvPr/>
        </p:nvSpPr>
        <p:spPr>
          <a:xfrm>
            <a:off x="8589305" y="3064047"/>
            <a:ext cx="1367387" cy="696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20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8589305" y="3461068"/>
            <a:ext cx="1109797" cy="696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ES" sz="4000" u="none" cap="none" strike="noStrike">
                <a:solidFill>
                  <a:srgbClr val="FFFF00"/>
                </a:solidFill>
                <a:latin typeface="Arimo"/>
                <a:ea typeface="Arimo"/>
                <a:cs typeface="Arimo"/>
                <a:sym typeface="Arimo"/>
              </a:rPr>
              <a:t>23</a:t>
            </a:r>
            <a:endParaRPr b="0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5"/>
          <p:cNvSpPr/>
          <p:nvPr/>
        </p:nvSpPr>
        <p:spPr>
          <a:xfrm>
            <a:off x="4661366" y="3090246"/>
            <a:ext cx="4321832" cy="1314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600" u="none" cap="none" strike="noStrike">
                <a:solidFill>
                  <a:srgbClr val="0008A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CUENTAS</a:t>
            </a:r>
            <a:endParaRPr b="0" i="0" sz="6600" u="none" cap="none" strike="noStrike">
              <a:solidFill>
                <a:srgbClr val="0008A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>
            <p:ph type="title"/>
          </p:nvPr>
        </p:nvSpPr>
        <p:spPr>
          <a:xfrm>
            <a:off x="593825" y="-92775"/>
            <a:ext cx="109080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793"/>
              <a:buFont typeface="Montserrat Black"/>
              <a:buNone/>
            </a:pPr>
            <a:r>
              <a:rPr b="1" lang="es-ES" sz="40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BASE LEGAL</a:t>
            </a:r>
            <a:endParaRPr b="1" sz="40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793"/>
              <a:buFont typeface="Montserrat Black"/>
              <a:buNone/>
            </a:pPr>
            <a:r>
              <a:rPr b="1" lang="es-ES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ATRIBUCIONES DE VICEALCALDE</a:t>
            </a:r>
            <a:endParaRPr b="1" sz="4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0" y="1577693"/>
            <a:ext cx="12192000" cy="72000"/>
          </a:xfrm>
          <a:prstGeom prst="rect">
            <a:avLst/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64200" y="2279575"/>
            <a:ext cx="12063600" cy="3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Artículo. 62.-del COOTAD- Atribuciones.- </a:t>
            </a:r>
            <a:r>
              <a:rPr lang="es-ES" sz="1900" u="sng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SON ATRIBUCIONES DEL VICEALCALDE</a:t>
            </a:r>
            <a:r>
              <a:rPr lang="es-ES" sz="19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19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133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Montserrat Black"/>
              <a:buChar char="●"/>
            </a:pPr>
            <a:r>
              <a:rPr lang="es-ES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a) Subrogar al alcalde o alcaldesa, en caso de ausencia temporal mayor a tres días y durante el tiempo que dure la misma. En caso de ausencia definitiva, el o la vicealcaldesa asumirá hasta terminar el período.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133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Montserrat Black"/>
              <a:buChar char="●"/>
            </a:pPr>
            <a:r>
              <a:rPr lang="es-ES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b) Cumplir las funciones y responsabilidades delegadas por el alcalde o alcaldesa; 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133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Montserrat Black"/>
              <a:buChar char="●"/>
            </a:pPr>
            <a:r>
              <a:rPr lang="es-ES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c) Todas las correspondientes a su condición de concejal o concejala; 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133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Montserrat Black"/>
              <a:buChar char="●"/>
            </a:pPr>
            <a:r>
              <a:rPr lang="es-ES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d) Los vicealcaldes o vicealcaldesas no podrán pronunciarse en su calidad de Concejales o concejalas sobre la legalidad de los actos o contratos que hayan ejecutado durante sus funciones como ejecutivos. 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313382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Montserrat Black"/>
              <a:buChar char="●"/>
            </a:pPr>
            <a:r>
              <a:rPr lang="es-ES" sz="2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e) Las demás que prevean la ley y las ordenanzas cantonales.</a:t>
            </a:r>
            <a:endParaRPr sz="2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1146329" y="2627191"/>
            <a:ext cx="92007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990"/>
              <a:buFont typeface="Montserrat ExtraBold"/>
              <a:buNone/>
            </a:pPr>
            <a:r>
              <a:rPr b="1" i="0" lang="es-ES" sz="7200" u="none" cap="none" strike="noStrike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EJE LEGISLATIVO </a:t>
            </a:r>
            <a:endParaRPr b="1" i="0" sz="7200" u="none" cap="none" strike="noStrike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56325" y="0"/>
            <a:ext cx="6431700" cy="25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i="0" lang="es-ES" sz="30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ACCIONES DEL </a:t>
            </a:r>
            <a:endParaRPr i="0" sz="3000" u="none" cap="none" strike="noStrik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i="0" lang="es-ES" sz="30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CONCEJO MUNICIPAL</a:t>
            </a:r>
            <a:endParaRPr sz="30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5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23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39</a:t>
            </a:r>
            <a:r>
              <a:rPr lang="es-ES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 </a:t>
            </a:r>
            <a:r>
              <a:rPr lang="es-E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SESIONES  entre </a:t>
            </a:r>
            <a:r>
              <a:rPr lang="es-ES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33</a:t>
            </a:r>
            <a:r>
              <a:rPr lang="es-E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ORDINARIAS y </a:t>
            </a:r>
            <a:r>
              <a:rPr lang="es-ES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6</a:t>
            </a:r>
            <a:r>
              <a:rPr lang="es-E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EXTRAORDINARIAS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ES" sz="19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+</a:t>
            </a:r>
            <a:r>
              <a:rPr lang="es-ES" sz="19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70</a:t>
            </a:r>
            <a:r>
              <a:rPr lang="es-ES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 RESOLUCIONES </a:t>
            </a:r>
            <a:r>
              <a:rPr lang="es-E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APROBADAS, COMPRA DE SOLARES FRACCIONAMIENTOS,ETC                     </a:t>
            </a:r>
            <a:endParaRPr sz="1600">
              <a:solidFill>
                <a:schemeClr val="lt1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ES" sz="19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7 </a:t>
            </a:r>
            <a:r>
              <a:rPr lang="es-ES" sz="1600">
                <a:solidFill>
                  <a:srgbClr val="FFFF00"/>
                </a:solidFill>
                <a:latin typeface="Lexend Black"/>
                <a:ea typeface="Lexend Black"/>
                <a:cs typeface="Lexend Black"/>
                <a:sym typeface="Lexend Black"/>
              </a:rPr>
              <a:t>CONVENIOS</a:t>
            </a:r>
            <a:r>
              <a:rPr lang="es-ES" sz="1600">
                <a:solidFill>
                  <a:schemeClr val="lt1"/>
                </a:solidFill>
                <a:latin typeface="Lexend Black"/>
                <a:ea typeface="Lexend Black"/>
                <a:cs typeface="Lexend Black"/>
                <a:sym typeface="Lexend Black"/>
              </a:rPr>
              <a:t>   INTERINSTITUCIONALES</a:t>
            </a:r>
            <a:endParaRPr sz="1600">
              <a:solidFill>
                <a:srgbClr val="FFFF00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9799" r="0" t="19616"/>
          <a:stretch/>
        </p:blipFill>
        <p:spPr>
          <a:xfrm>
            <a:off x="6546233" y="90435"/>
            <a:ext cx="5587580" cy="3319659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4718" l="0" r="0" t="5602"/>
          <a:stretch/>
        </p:blipFill>
        <p:spPr>
          <a:xfrm>
            <a:off x="6546233" y="3513854"/>
            <a:ext cx="5579217" cy="3411881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6">
            <a:alphaModFix/>
          </a:blip>
          <a:srcRect b="0" l="2061" r="0" t="0"/>
          <a:stretch/>
        </p:blipFill>
        <p:spPr>
          <a:xfrm>
            <a:off x="56325" y="2647025"/>
            <a:ext cx="6431726" cy="421097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>
            <a:off x="0" y="0"/>
            <a:ext cx="7545900" cy="25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ES" sz="40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 ORDENANZAS APROBADAS</a:t>
            </a:r>
            <a:endParaRPr b="1" i="0" sz="40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 PRIMERA REFORMA A LA ORDENANZA QUE REGULA EL SERVICIO PÚBLICO DE REVISIÓN VEHICULAR,MATRICULACIÓN, REGISTRO DE LA PROPIEDAD VEHICULAR Y VENTANILLA</a:t>
            </a:r>
            <a:endParaRPr b="1" sz="17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s-ES" sz="17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ÚNICA DE PROCESOS DE MOVILIDAD</a:t>
            </a:r>
            <a:r>
              <a:rPr b="1" i="0" lang="es-ES" sz="40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b="1" i="0" sz="40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20412" r="8287" t="0"/>
          <a:stretch/>
        </p:blipFill>
        <p:spPr>
          <a:xfrm>
            <a:off x="8175304" y="2724357"/>
            <a:ext cx="3928906" cy="413272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5">
            <a:alphaModFix/>
          </a:blip>
          <a:srcRect b="0" l="15896" r="-100" t="15595"/>
          <a:stretch/>
        </p:blipFill>
        <p:spPr>
          <a:xfrm>
            <a:off x="60290" y="2724359"/>
            <a:ext cx="5498347" cy="4133642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6">
            <a:alphaModFix/>
          </a:blip>
          <a:srcRect b="0" l="0" r="0" t="17068"/>
          <a:stretch/>
        </p:blipFill>
        <p:spPr>
          <a:xfrm>
            <a:off x="4521758" y="2724358"/>
            <a:ext cx="3726102" cy="4133642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7">
            <a:alphaModFix/>
          </a:blip>
          <a:srcRect b="0" l="0" r="0" t="23395"/>
          <a:stretch/>
        </p:blipFill>
        <p:spPr>
          <a:xfrm>
            <a:off x="7606268" y="84112"/>
            <a:ext cx="4497941" cy="258422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1028334" y="2962200"/>
            <a:ext cx="10135332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Montserrat Black"/>
              <a:buNone/>
            </a:pPr>
            <a:r>
              <a:rPr b="0" i="0" lang="es-ES" sz="72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EJE FISCALIZACIÓN</a:t>
            </a:r>
            <a:endParaRPr b="0" i="0" sz="7200" u="none" cap="none" strike="noStrike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70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/>
          <p:nvPr/>
        </p:nvSpPr>
        <p:spPr>
          <a:xfrm>
            <a:off x="7119" y="100557"/>
            <a:ext cx="60035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FISCALIZACIÓN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b="13204" l="0" r="20933" t="9880"/>
          <a:stretch/>
        </p:blipFill>
        <p:spPr>
          <a:xfrm>
            <a:off x="6745549" y="2766502"/>
            <a:ext cx="5349633" cy="3903004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 b="21670" l="21319" r="0" t="23664"/>
          <a:stretch/>
        </p:blipFill>
        <p:spPr>
          <a:xfrm>
            <a:off x="45680" y="2766501"/>
            <a:ext cx="3571538" cy="3903004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20"/>
          <p:cNvSpPr/>
          <p:nvPr/>
        </p:nvSpPr>
        <p:spPr>
          <a:xfrm>
            <a:off x="45680" y="1023887"/>
            <a:ext cx="66416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SOLICITUD PARA LIMPIEZA DE ALCANTARILLAS, ESPACIOS </a:t>
            </a:r>
            <a:r>
              <a:rPr b="1" lang="es-ES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PÚBLICOS</a:t>
            </a: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.</a:t>
            </a:r>
            <a:endParaRPr b="1" i="0" sz="16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MANTENIMIENTO DE PLANTAS DE AGUA, ENTRE OTRAS. </a:t>
            </a:r>
            <a:endParaRPr b="1" i="0" sz="16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lang="es-ES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FISCALIZACIÓN</a:t>
            </a: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 RECORRIDOS DE OBRAS Y LAS ACCIONES QUE EJECUTA EL GOBIERNO MUNICIPAL</a:t>
            </a:r>
            <a:r>
              <a:rPr b="1" i="0" lang="es-ES" sz="1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.</a:t>
            </a:r>
            <a:endParaRPr b="1" i="0" sz="14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6">
            <a:alphaModFix/>
          </a:blip>
          <a:srcRect b="9728" l="0" r="0" t="0"/>
          <a:stretch/>
        </p:blipFill>
        <p:spPr>
          <a:xfrm>
            <a:off x="6745549" y="21738"/>
            <a:ext cx="5405506" cy="2744763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7">
            <a:alphaModFix/>
          </a:blip>
          <a:srcRect b="0" l="21014" r="7841" t="13961"/>
          <a:stretch/>
        </p:blipFill>
        <p:spPr>
          <a:xfrm>
            <a:off x="3163576" y="2777022"/>
            <a:ext cx="4291473" cy="3892483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7144"/>
            <a:ext cx="12192000" cy="709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 b="35404" l="0" r="5986" t="14899"/>
          <a:stretch/>
        </p:blipFill>
        <p:spPr>
          <a:xfrm>
            <a:off x="7377152" y="-149131"/>
            <a:ext cx="4735960" cy="3473676"/>
          </a:xfrm>
          <a:prstGeom prst="rect">
            <a:avLst/>
          </a:prstGeom>
          <a:noFill/>
          <a:ln cap="sq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352"/>
              </a:srgbClr>
            </a:outerShdw>
          </a:effectLst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5">
            <a:alphaModFix/>
          </a:blip>
          <a:srcRect b="0" l="14885" r="0" t="9964"/>
          <a:stretch/>
        </p:blipFill>
        <p:spPr>
          <a:xfrm>
            <a:off x="95654" y="2904645"/>
            <a:ext cx="4840942" cy="3990141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6">
            <a:alphaModFix/>
          </a:blip>
          <a:srcRect b="0" l="0" r="49900" t="49395"/>
          <a:stretch/>
        </p:blipFill>
        <p:spPr>
          <a:xfrm>
            <a:off x="7023603" y="3446532"/>
            <a:ext cx="5089509" cy="3448253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21"/>
          <p:cNvSpPr/>
          <p:nvPr/>
        </p:nvSpPr>
        <p:spPr>
          <a:xfrm>
            <a:off x="293761" y="218505"/>
            <a:ext cx="60035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FISCALIZACIÓN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190249" y="1141836"/>
            <a:ext cx="66416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SOLICITUD PARA LIMPIEZA DE ALCANTARILLAS, ESPACIOS </a:t>
            </a:r>
            <a:r>
              <a:rPr b="1" lang="es-ES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PÚBLICOS</a:t>
            </a: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.</a:t>
            </a:r>
            <a:endParaRPr b="1" i="0" sz="16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MANTENIMIENTO DE PLANTAS DE AGUA, ENTRE OTRAS. </a:t>
            </a:r>
            <a:endParaRPr b="1" i="0" sz="16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Noto Sans Symbols"/>
              <a:buChar char="⮚"/>
            </a:pPr>
            <a:r>
              <a:rPr b="1" lang="es-ES" sz="1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FISCALIZACIÓN</a:t>
            </a:r>
            <a:r>
              <a:rPr b="1" i="0" lang="es-ES" sz="16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EN RECORRIDOS DE OBRAS Y LAS ACCIONES QUE EJECUTA EL GOBIERNO MUNICIPAL</a:t>
            </a:r>
            <a:r>
              <a:rPr b="1" i="0" lang="es-ES" sz="1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.</a:t>
            </a:r>
            <a:endParaRPr b="1" i="0" sz="14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7">
            <a:alphaModFix/>
          </a:blip>
          <a:srcRect b="0" l="24327" r="28431" t="13991"/>
          <a:stretch/>
        </p:blipFill>
        <p:spPr>
          <a:xfrm>
            <a:off x="4416109" y="2904645"/>
            <a:ext cx="2922117" cy="3990140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